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927" r:id="rId2"/>
    <p:sldId id="928" r:id="rId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0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20" y="13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2-8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Ouvrez-vous d’1SA les mains suivantes ? Si non, pourquoi ?</a:t>
            </a:r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r>
              <a:rPr lang="fr-FR" dirty="0" smtClean="0"/>
              <a:t>	</a:t>
            </a:r>
            <a:r>
              <a:rPr lang="fr-FR" dirty="0"/>
              <a:t>	</a:t>
            </a:r>
            <a:endParaRPr lang="fr-FR" dirty="0" smtClean="0"/>
          </a:p>
        </p:txBody>
      </p:sp>
      <p:sp>
        <p:nvSpPr>
          <p:cNvPr id="26" name="ZoneTexte 2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27" name="Rectangle à coins arrondis 26"/>
          <p:cNvSpPr/>
          <p:nvPr/>
        </p:nvSpPr>
        <p:spPr>
          <a:xfrm>
            <a:off x="543717" y="189477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8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D V 8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R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8" name="Rectangle à coins arrondis 27"/>
          <p:cNvSpPr/>
          <p:nvPr/>
        </p:nvSpPr>
        <p:spPr>
          <a:xfrm>
            <a:off x="3535972" y="189477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9 5 3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D V 3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V 9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D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9" name="Rectangle à coins arrondis 28"/>
          <p:cNvSpPr/>
          <p:nvPr/>
        </p:nvSpPr>
        <p:spPr>
          <a:xfrm>
            <a:off x="9520483" y="189477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D V 6 3</a:t>
            </a:r>
            <a:r>
              <a:rPr lang="fr-FR" sz="2400" b="1" dirty="0">
                <a:solidFill>
                  <a:schemeClr val="tx1"/>
                </a:solidFill>
              </a:rPr>
              <a:t/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9 8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D 8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0" name="Rectangle à coins arrondis 29"/>
          <p:cNvSpPr/>
          <p:nvPr/>
        </p:nvSpPr>
        <p:spPr>
          <a:xfrm>
            <a:off x="543717" y="3355897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oui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1" name="Rectangle à coins arrondis 30"/>
          <p:cNvSpPr/>
          <p:nvPr/>
        </p:nvSpPr>
        <p:spPr>
          <a:xfrm>
            <a:off x="3535972" y="3355897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oui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2" name="Rectangle à coins arrondis 31"/>
          <p:cNvSpPr/>
          <p:nvPr/>
        </p:nvSpPr>
        <p:spPr>
          <a:xfrm>
            <a:off x="9520483" y="3355896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  <a:endParaRPr lang="fr-FR" sz="2400" b="1" dirty="0">
              <a:solidFill>
                <a:schemeClr val="tx1"/>
              </a:solidFill>
            </a:endParaRP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cartes à </a:t>
            </a:r>
            <a:r>
              <a:rPr lang="fr-FR" sz="2400" dirty="0">
                <a:solidFill>
                  <a:schemeClr val="tx1"/>
                </a:solidFill>
              </a:rPr>
              <a:t>♠</a:t>
            </a:r>
            <a:r>
              <a:rPr lang="fr-FR" sz="2400" b="1" dirty="0" smtClean="0">
                <a:solidFill>
                  <a:schemeClr val="tx1"/>
                </a:solidFill>
              </a:rPr>
              <a:t>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3" name="Rectangle à coins arrondis 32"/>
          <p:cNvSpPr/>
          <p:nvPr/>
        </p:nvSpPr>
        <p:spPr>
          <a:xfrm>
            <a:off x="543717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8 6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D V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8 3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R D 6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4" name="Rectangle à coins arrondis 33"/>
          <p:cNvSpPr/>
          <p:nvPr/>
        </p:nvSpPr>
        <p:spPr>
          <a:xfrm>
            <a:off x="3535972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D 8 6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V 9 6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V 5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5" name="Rectangle à coins arrondis 34"/>
          <p:cNvSpPr/>
          <p:nvPr/>
        </p:nvSpPr>
        <p:spPr>
          <a:xfrm>
            <a:off x="9520483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D V 9 6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10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D 10 9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R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6" name="Rectangle à coins arrondis 35"/>
          <p:cNvSpPr/>
          <p:nvPr/>
        </p:nvSpPr>
        <p:spPr>
          <a:xfrm>
            <a:off x="543717" y="5945704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5 4 2 2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7" name="Rectangle à coins arrondis 36"/>
          <p:cNvSpPr/>
          <p:nvPr/>
        </p:nvSpPr>
        <p:spPr>
          <a:xfrm>
            <a:off x="3535972" y="5945704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  <a:endParaRPr lang="fr-FR" sz="2400" b="1" dirty="0">
              <a:solidFill>
                <a:schemeClr val="tx1"/>
              </a:solidFill>
            </a:endParaRP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4 4 4 1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8" name="Rectangle à coins arrondis 37"/>
          <p:cNvSpPr/>
          <p:nvPr/>
        </p:nvSpPr>
        <p:spPr>
          <a:xfrm>
            <a:off x="9520483" y="5945703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  <a:endParaRPr lang="fr-FR" sz="2400" b="1" dirty="0">
              <a:solidFill>
                <a:schemeClr val="tx1"/>
              </a:solidFill>
            </a:endParaRP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19 </a:t>
            </a:r>
            <a:r>
              <a:rPr lang="fr-FR" sz="2400" b="1" dirty="0">
                <a:solidFill>
                  <a:schemeClr val="tx1"/>
                </a:solidFill>
              </a:rPr>
              <a:t>H</a:t>
            </a:r>
          </a:p>
        </p:txBody>
      </p:sp>
      <p:sp>
        <p:nvSpPr>
          <p:cNvPr id="39" name="Rectangle à coins arrondis 38"/>
          <p:cNvSpPr/>
          <p:nvPr/>
        </p:nvSpPr>
        <p:spPr>
          <a:xfrm>
            <a:off x="6528227" y="189477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9 5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9 8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D V 6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D 8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0" name="Rectangle à coins arrondis 39"/>
          <p:cNvSpPr/>
          <p:nvPr/>
        </p:nvSpPr>
        <p:spPr>
          <a:xfrm>
            <a:off x="6528227" y="3355897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oui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1" name="Rectangle à coins arrondis 40"/>
          <p:cNvSpPr/>
          <p:nvPr/>
        </p:nvSpPr>
        <p:spPr>
          <a:xfrm>
            <a:off x="6528227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V 6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V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9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8 5 3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2" name="Rectangle à coins arrondis 41"/>
          <p:cNvSpPr/>
          <p:nvPr/>
        </p:nvSpPr>
        <p:spPr>
          <a:xfrm>
            <a:off x="6528227" y="5945704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  <a:endParaRPr lang="fr-FR" sz="2400" b="1" dirty="0">
              <a:solidFill>
                <a:schemeClr val="tx1"/>
              </a:solidFill>
            </a:endParaRP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14 H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58505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3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8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1" dur="500"/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6" dur="500"/>
                                        <p:tgtEl>
                                          <p:spTgt spid="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8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1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6" dur="500"/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8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1" dur="500"/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6" dur="500"/>
                                        <p:tgtEl>
                                          <p:spTgt spid="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2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4" fill="hold">
                      <p:stCondLst>
                        <p:cond delay="indefinite"/>
                      </p:stCondLst>
                      <p:childTnLst>
                        <p:par>
                          <p:cTn id="115" fill="hold">
                            <p:stCondLst>
                              <p:cond delay="0"/>
                            </p:stCondLst>
                            <p:childTnLst>
                              <p:par>
                                <p:cTn id="11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8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1" dur="5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6" dur="500"/>
                                        <p:tgtEl>
                                          <p:spTgt spid="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1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3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4" fill="hold">
                      <p:stCondLst>
                        <p:cond delay="indefinite"/>
                      </p:stCondLst>
                      <p:childTnLst>
                        <p:par>
                          <p:cTn id="135" fill="hold">
                            <p:stCondLst>
                              <p:cond delay="0"/>
                            </p:stCondLst>
                            <p:childTnLst>
                              <p:par>
                                <p:cTn id="13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8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1" dur="500"/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2" fill="hold">
                      <p:stCondLst>
                        <p:cond delay="indefinite"/>
                      </p:stCondLst>
                      <p:childTnLst>
                        <p:par>
                          <p:cTn id="143" fill="hold">
                            <p:stCondLst>
                              <p:cond delay="0"/>
                            </p:stCondLst>
                            <p:childTnLst>
                              <p:par>
                                <p:cTn id="14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6" dur="500"/>
                                        <p:tgtEl>
                                          <p:spTgt spid="3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3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2-9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Ouvrez-vous </a:t>
            </a:r>
            <a:r>
              <a:rPr lang="fr-FR" dirty="0" smtClean="0"/>
              <a:t>de 2SA les mains suivantes ? Si non, pourquoi ?</a:t>
            </a:r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r>
              <a:rPr lang="fr-FR" dirty="0" smtClean="0"/>
              <a:t>	</a:t>
            </a:r>
            <a:r>
              <a:rPr lang="fr-FR" dirty="0"/>
              <a:t>	</a:t>
            </a:r>
            <a:endParaRPr lang="fr-FR" dirty="0" smtClean="0"/>
          </a:p>
        </p:txBody>
      </p:sp>
      <p:sp>
        <p:nvSpPr>
          <p:cNvPr id="26" name="ZoneTexte 2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27" name="Rectangle à coins arrondis 26"/>
          <p:cNvSpPr/>
          <p:nvPr/>
        </p:nvSpPr>
        <p:spPr>
          <a:xfrm>
            <a:off x="535766" y="1905090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8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D 9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D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R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8" name="Rectangle à coins arrondis 27"/>
          <p:cNvSpPr/>
          <p:nvPr/>
        </p:nvSpPr>
        <p:spPr>
          <a:xfrm>
            <a:off x="3530672" y="189477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D 3 2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V 3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R 10 9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D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9" name="Rectangle à coins arrondis 28"/>
          <p:cNvSpPr/>
          <p:nvPr/>
        </p:nvSpPr>
        <p:spPr>
          <a:xfrm>
            <a:off x="9520483" y="189477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V 6 3</a:t>
            </a:r>
            <a:r>
              <a:rPr lang="fr-FR" sz="2400" b="1" dirty="0">
                <a:solidFill>
                  <a:schemeClr val="tx1"/>
                </a:solidFill>
              </a:rPr>
              <a:t/>
            </a:r>
            <a:br>
              <a:rPr lang="fr-FR" sz="2400" b="1" dirty="0">
                <a:solidFill>
                  <a:schemeClr val="tx1"/>
                </a:solidFill>
              </a:rPr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8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9 8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R 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0" name="Rectangle à coins arrondis 29"/>
          <p:cNvSpPr/>
          <p:nvPr/>
        </p:nvSpPr>
        <p:spPr>
          <a:xfrm>
            <a:off x="535766" y="3366212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oui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1" name="Rectangle à coins arrondis 30"/>
          <p:cNvSpPr/>
          <p:nvPr/>
        </p:nvSpPr>
        <p:spPr>
          <a:xfrm>
            <a:off x="3530672" y="3355897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oui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2" name="Rectangle à coins arrondis 31"/>
          <p:cNvSpPr/>
          <p:nvPr/>
        </p:nvSpPr>
        <p:spPr>
          <a:xfrm>
            <a:off x="9520483" y="3355896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  <a:endParaRPr lang="fr-FR" sz="2400" b="1" dirty="0">
              <a:solidFill>
                <a:schemeClr val="tx1"/>
              </a:solidFill>
            </a:endParaRP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cartes à </a:t>
            </a:r>
            <a:r>
              <a:rPr lang="fr-FR" sz="2400" dirty="0">
                <a:solidFill>
                  <a:schemeClr val="tx1"/>
                </a:solidFill>
              </a:rPr>
              <a:t>♠</a:t>
            </a:r>
            <a:r>
              <a:rPr lang="fr-FR" sz="2400" b="1" dirty="0" smtClean="0">
                <a:solidFill>
                  <a:schemeClr val="tx1"/>
                </a:solidFill>
              </a:rPr>
              <a:t>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3" name="Rectangle à coins arrondis 32"/>
          <p:cNvSpPr/>
          <p:nvPr/>
        </p:nvSpPr>
        <p:spPr>
          <a:xfrm>
            <a:off x="535766" y="4508696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D 8 6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10 2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R D V 7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R 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4" name="Rectangle à coins arrondis 33"/>
          <p:cNvSpPr/>
          <p:nvPr/>
        </p:nvSpPr>
        <p:spPr>
          <a:xfrm>
            <a:off x="3530672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D V 6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D 9 6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D 8 7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5" name="Rectangle à coins arrondis 34"/>
          <p:cNvSpPr/>
          <p:nvPr/>
        </p:nvSpPr>
        <p:spPr>
          <a:xfrm>
            <a:off x="9520483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V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D 10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D V 9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R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6" name="Rectangle à coins arrondis 35"/>
          <p:cNvSpPr/>
          <p:nvPr/>
        </p:nvSpPr>
        <p:spPr>
          <a:xfrm>
            <a:off x="535766" y="5956019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5 4 2 2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7" name="Rectangle à coins arrondis 36"/>
          <p:cNvSpPr/>
          <p:nvPr/>
        </p:nvSpPr>
        <p:spPr>
          <a:xfrm>
            <a:off x="3530672" y="5945704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  <a:endParaRPr lang="fr-FR" sz="2400" b="1" dirty="0">
              <a:solidFill>
                <a:schemeClr val="tx1"/>
              </a:solidFill>
            </a:endParaRP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4 4 4 1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8" name="Rectangle à coins arrondis 37"/>
          <p:cNvSpPr/>
          <p:nvPr/>
        </p:nvSpPr>
        <p:spPr>
          <a:xfrm>
            <a:off x="9520483" y="5945703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  <a:endParaRPr lang="fr-FR" sz="2400" b="1" dirty="0">
              <a:solidFill>
                <a:schemeClr val="tx1"/>
              </a:solidFill>
            </a:endParaRP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27 </a:t>
            </a:r>
            <a:r>
              <a:rPr lang="fr-FR" sz="2400" b="1" dirty="0">
                <a:solidFill>
                  <a:schemeClr val="tx1"/>
                </a:solidFill>
              </a:rPr>
              <a:t>H</a:t>
            </a:r>
          </a:p>
        </p:txBody>
      </p:sp>
      <p:sp>
        <p:nvSpPr>
          <p:cNvPr id="39" name="Rectangle à coins arrondis 38"/>
          <p:cNvSpPr/>
          <p:nvPr/>
        </p:nvSpPr>
        <p:spPr>
          <a:xfrm>
            <a:off x="6525578" y="1894775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9 5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8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D V 6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R 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0" name="Rectangle à coins arrondis 39"/>
          <p:cNvSpPr/>
          <p:nvPr/>
        </p:nvSpPr>
        <p:spPr>
          <a:xfrm>
            <a:off x="6525578" y="3355897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oui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1" name="Rectangle à coins arrondis 40"/>
          <p:cNvSpPr/>
          <p:nvPr/>
        </p:nvSpPr>
        <p:spPr>
          <a:xfrm>
            <a:off x="6525578" y="4498381"/>
            <a:ext cx="2104203" cy="14447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defRPr/>
            </a:pPr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V 6</a:t>
            </a:r>
            <a:endParaRPr lang="fr-FR" sz="2400" b="1" dirty="0">
              <a:solidFill>
                <a:schemeClr val="tx1"/>
              </a:solidFill>
            </a:endParaRPr>
          </a:p>
          <a:p>
            <a:pPr lvl="0">
              <a:defRPr/>
            </a:pP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V 5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9 2</a:t>
            </a:r>
          </a:p>
          <a:p>
            <a:pPr lvl="0">
              <a:defRPr/>
            </a:pPr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D 5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2" name="Rectangle à coins arrondis 41"/>
          <p:cNvSpPr/>
          <p:nvPr/>
        </p:nvSpPr>
        <p:spPr>
          <a:xfrm>
            <a:off x="6525578" y="5945704"/>
            <a:ext cx="2104203" cy="70212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non</a:t>
            </a:r>
            <a:endParaRPr lang="fr-FR" sz="2400" b="1" dirty="0">
              <a:solidFill>
                <a:schemeClr val="tx1"/>
              </a:solidFill>
            </a:endParaRPr>
          </a:p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19 H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38240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3" dur="500"/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8" dur="500"/>
                                        <p:tgtEl>
                                          <p:spTgt spid="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0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3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8" dur="500"/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0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3" dur="500"/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>
                      <p:stCondLst>
                        <p:cond delay="indefinite"/>
                      </p:stCondLst>
                      <p:childTnLst>
                        <p:par>
                          <p:cTn id="105" fill="hold">
                            <p:stCondLst>
                              <p:cond delay="0"/>
                            </p:stCondLst>
                            <p:childTnLst>
                              <p:par>
                                <p:cTn id="106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8" dur="500"/>
                                        <p:tgtEl>
                                          <p:spTgt spid="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3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0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3" dur="5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8" dur="500"/>
                                        <p:tgtEl>
                                          <p:spTgt spid="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4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3" dur="500"/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8" dur="500"/>
                                        <p:tgtEl>
                                          <p:spTgt spid="3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1914</TotalTime>
  <Words>306</Words>
  <Application>Microsoft Office PowerPoint</Application>
  <PresentationFormat>Grand écran</PresentationFormat>
  <Paragraphs>105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Thème Office</vt:lpstr>
      <vt:lpstr>Chapitre 2 - Leçon 3</vt:lpstr>
      <vt:lpstr>Chapitre 2 - Leçon 3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 5 (la notion d’atout)</dc:title>
  <dc:creator>Comité</dc:creator>
  <cp:lastModifiedBy>alain raynaud</cp:lastModifiedBy>
  <cp:revision>140</cp:revision>
  <dcterms:created xsi:type="dcterms:W3CDTF">2018-10-04T06:59:00Z</dcterms:created>
  <dcterms:modified xsi:type="dcterms:W3CDTF">2021-02-21T17:20:09Z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1033-10.2.0.6020</vt:lpwstr>
  </property>
</Properties>
</file>